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rchivo ExtraBold"/>
      <p:bold r:id="rId19"/>
      <p:boldItalic r:id="rId20"/>
    </p:embeddedFont>
    <p:embeddedFont>
      <p:font typeface="Archiv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ustomXml" Target="../customXml/item2.xml"/><Relationship Id="rId21" Type="http://schemas.openxmlformats.org/officeDocument/2006/relationships/font" Target="fonts/Archivo-regular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ustomXml" Target="../customXml/item1.xml"/><Relationship Id="rId20" Type="http://schemas.openxmlformats.org/officeDocument/2006/relationships/font" Target="fonts/ArchivoExtraBold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4" Type="http://schemas.openxmlformats.org/officeDocument/2006/relationships/font" Target="fonts/Archivo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Archivo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ArchivoExtraBold-bold.fntdata"/><Relationship Id="rId22" Type="http://schemas.openxmlformats.org/officeDocument/2006/relationships/font" Target="fonts/Archivo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66346b0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66346b0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66346b04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66346b04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66346b04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66346b04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66346b047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66346b047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fdc2293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fdc2293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fdc2293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fdc229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71c2d3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71c2d3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66346b0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66346b0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71c2d33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71c2d33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65d24223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65d24223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71c2d33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71c2d33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66346b04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66346b04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66346b04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66346b04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8.jp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b="0" sz="43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1_1_1_1">
    <p:bg>
      <p:bgPr>
        <a:solidFill>
          <a:srgbClr val="1D1C4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b="7501" l="11191" r="12414" t="14918"/>
          <a:stretch/>
        </p:blipFill>
        <p:spPr>
          <a:xfrm flipH="1" rot="10800000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_1_1_1_1_1">
    <p:bg>
      <p:bgPr>
        <a:solidFill>
          <a:srgbClr val="F4F4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rect b="b" l="l" r="r" t="t"/>
            <a:pathLst>
              <a:path extrusionOk="0" h="82309" w="122801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4F4F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rect b="b" l="l" r="r" t="t"/>
            <a:pathLst>
              <a:path extrusionOk="0" h="27965" w="97825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rect b="b" l="l" r="r" t="t"/>
            <a:pathLst>
              <a:path extrusionOk="0" h="31583" w="96263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rect b="b" l="l" r="r" t="t"/>
            <a:pathLst>
              <a:path extrusionOk="0" h="18784" w="18923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2947" r="5090" t="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rect b="b" l="l" r="r" t="t"/>
            <a:pathLst>
              <a:path extrusionOk="0" h="54158" w="71093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rect b="b" l="l" r="r" t="t"/>
            <a:pathLst>
              <a:path extrusionOk="0" h="67461" w="5089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rect b="b" l="l" r="r" t="t"/>
            <a:pathLst>
              <a:path extrusionOk="0" h="62103" w="81361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rect b="b" l="l" r="r" t="t"/>
            <a:pathLst>
              <a:path extrusionOk="0" h="85174" w="72965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b="0" sz="28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5CE6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rgbClr val="231E5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31E5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rect b="b" l="l" r="r" t="t"/>
            <a:pathLst>
              <a:path extrusionOk="0" h="129415" w="102033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rect b="b" l="l" r="r" t="t"/>
            <a:pathLst>
              <a:path extrusionOk="0" h="135612" w="138591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cap="flat" cmpd="sng" w="9525">
            <a:solidFill>
              <a:srgbClr val="174EF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2217" r="2217" t="0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3908" l="0" r="0" t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CE6C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rect b="b" l="l" r="r" t="t"/>
            <a:pathLst>
              <a:path extrusionOk="0" h="185880" w="125728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cap="flat" cmpd="sng" w="9525">
            <a:solidFill>
              <a:srgbClr val="1D1C4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174E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AF57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rect b="b" l="l" r="r" t="t"/>
            <a:pathLst>
              <a:path extrusionOk="0" h="41965" w="60089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bg>
      <p:bgPr>
        <a:solidFill>
          <a:srgbClr val="1D1C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rect b="b" l="l" r="r" t="t"/>
            <a:pathLst>
              <a:path extrusionOk="0" h="128334" w="11486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cap="flat" cmpd="sng" w="9525">
            <a:solidFill>
              <a:srgbClr val="AF5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9632" l="955" r="4409" t="18263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b="1" sz="25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1792500" y="823000"/>
            <a:ext cx="5559000" cy="15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Programming?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854375" y="2610950"/>
            <a:ext cx="9144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The Role of Programming in the Modern World</a:t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</a:t>
            </a:r>
            <a:r>
              <a:rPr lang="en-GB"/>
              <a:t>he Business World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616500" y="1381075"/>
            <a:ext cx="7935300" cy="26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Automation of business processes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Data analytics for informed decisions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Digital marketing and customer engagement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E-commerce and the digital marketplace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Remote work and virtual collaboration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525" y="1381075"/>
            <a:ext cx="2822925" cy="18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Banking and Finance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Digital banking and mobile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Automated trading and stock predictions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Fraud detection and risk assessment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Personal finance and wealth management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Innovation in payment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Managing customer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Data analytics for customer insights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Digital banking experiences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New inventions: blockchain and web3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801" y="1381075"/>
            <a:ext cx="2631649" cy="18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Societal Impact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How code has influenced </a:t>
            </a:r>
            <a:r>
              <a:rPr b="1" lang="en-GB"/>
              <a:t>communication </a:t>
            </a:r>
            <a:r>
              <a:rPr lang="en-GB"/>
              <a:t>and information dissemination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Blogging, search engines, instant messaging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The role of programming in </a:t>
            </a:r>
            <a:r>
              <a:rPr b="1" lang="en-GB"/>
              <a:t>education </a:t>
            </a:r>
            <a:r>
              <a:rPr lang="en-GB"/>
              <a:t>and remote learning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Coursera, Khan Academy, Udemy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Community </a:t>
            </a:r>
            <a:r>
              <a:rPr lang="en-GB"/>
              <a:t>building: Social media, forums, and online groups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Niche communities, specialized forums, crowdsourcing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Impacts on </a:t>
            </a:r>
            <a:r>
              <a:rPr b="1" lang="en-GB"/>
              <a:t>entertainment </a:t>
            </a:r>
            <a:r>
              <a:rPr lang="en-GB"/>
              <a:t>and culture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Streaming services, Gaming platforms, NFTs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Influencing </a:t>
            </a:r>
            <a:r>
              <a:rPr b="1" lang="en-GB"/>
              <a:t>social movements</a:t>
            </a:r>
            <a:r>
              <a:rPr lang="en-GB"/>
              <a:t> and activism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Viral campaigns, online petitions, political impact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Future of Programming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The rise of AI and machine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Augmented reality (AR) and virtual reality (VR) experiences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Sustainable and responsible tech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186" y="2731350"/>
            <a:ext cx="2943625" cy="20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58" name="Google Shape;258;p39"/>
          <p:cNvSpPr txBox="1"/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16500" y="1381075"/>
            <a:ext cx="84183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is the art of telling a computer what to do through a set of instructions.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050" y="1890700"/>
            <a:ext cx="1567501" cy="313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Essence of Programming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616500" y="1381075"/>
            <a:ext cx="79353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Programming, at its core, is the process of creating a set of instructions that a computer can understand and execute.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329" y="1867025"/>
            <a:ext cx="3597650" cy="29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Past to Present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16500" y="1381075"/>
            <a:ext cx="7935300" cy="31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Manual tasks to automated processes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Pre-technology era was dominated by manual labor across sectors.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Industrial Revolution introduced machinery, boosting productivity.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20th century ushered in computer automation, evolving into today's AI-driven processes.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The rise of the digital age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Late 20th century marked by internet emergence and digital communication.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Rapid technological advancements redefine industries and daily life.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Shifts in job roles, education, and social norms reflect the digital age's impact.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Historical Perspective in Programming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1801</a:t>
            </a:r>
            <a:r>
              <a:rPr lang="en-GB"/>
              <a:t>: Jacquard Loom - First programmable machine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1843</a:t>
            </a:r>
            <a:r>
              <a:rPr lang="en-GB"/>
              <a:t>: Ada Lovelace's Algorithm - First computer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1936</a:t>
            </a:r>
            <a:r>
              <a:rPr lang="en-GB"/>
              <a:t>: Turing Machine - Foundation of computer science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1945</a:t>
            </a:r>
            <a:r>
              <a:rPr lang="en-GB"/>
              <a:t>: ENIAC &amp; von Neumann Architecture - Birth of modern computing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1956</a:t>
            </a:r>
            <a:r>
              <a:rPr lang="en-GB"/>
              <a:t>: Fortran - Introduction of early high-level languages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1964</a:t>
            </a:r>
            <a:r>
              <a:rPr lang="en-GB"/>
              <a:t>: BASIC - Beginning of the structured programming 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1970</a:t>
            </a:r>
            <a:r>
              <a:rPr lang="en-GB"/>
              <a:t>: C Language - Evolution of C begins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1980</a:t>
            </a:r>
            <a:r>
              <a:rPr lang="en-GB"/>
              <a:t>: C++ - Start of the object-oriented 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1991</a:t>
            </a:r>
            <a:r>
              <a:rPr lang="en-GB"/>
              <a:t>: Python - Part of the modern languages emergence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1995</a:t>
            </a:r>
            <a:r>
              <a:rPr lang="en-GB"/>
              <a:t>: Java &amp; JavaScript - Continuation of the modern languages emergence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Program?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To solve problems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To automate repetitive tasks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To analyze and process data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To create digital experiences (websites, apps, games)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…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875" y="2871125"/>
            <a:ext cx="2841625" cy="18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Programming Tasks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  </a:t>
            </a:r>
            <a:r>
              <a:rPr b="1" lang="en-GB"/>
              <a:t>Algorithms</a:t>
            </a:r>
            <a:r>
              <a:rPr lang="en-GB"/>
              <a:t>: Solving specific problems step-by-step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  </a:t>
            </a:r>
            <a:r>
              <a:rPr b="1" lang="en-GB"/>
              <a:t>Data Analysis</a:t>
            </a:r>
            <a:r>
              <a:rPr lang="en-GB"/>
              <a:t>: Extracting insights from vast amounts of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  </a:t>
            </a:r>
            <a:r>
              <a:rPr b="1" lang="en-GB"/>
              <a:t>Automation</a:t>
            </a:r>
            <a:r>
              <a:rPr lang="en-GB"/>
              <a:t>: Making manual tasks automatic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  </a:t>
            </a:r>
            <a:r>
              <a:rPr b="1" lang="en-GB"/>
              <a:t>User Interfaces</a:t>
            </a:r>
            <a:r>
              <a:rPr lang="en-GB"/>
              <a:t>: Building what users see and interact with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Applications of Code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E-commerce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Code powers online shopping experiences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Communication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Social media, email, and instant messaging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Entertainment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Streaming, gaming, and digital media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Healthcare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Digital records, telehealth, and medical research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…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50" y="3026000"/>
            <a:ext cx="2827525" cy="18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in Everyday Devices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Communication</a:t>
            </a:r>
            <a:r>
              <a:rPr lang="en-GB"/>
              <a:t>: </a:t>
            </a:r>
            <a:r>
              <a:rPr lang="en-GB"/>
              <a:t>Smartphones and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Home automation</a:t>
            </a:r>
            <a:r>
              <a:rPr lang="en-GB"/>
              <a:t>: Thermostats, lights, and security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Wearable technology</a:t>
            </a:r>
            <a:r>
              <a:rPr lang="en-GB"/>
              <a:t>: Fitness trackers and smartwatches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Automotive and transportation:</a:t>
            </a:r>
            <a:r>
              <a:rPr lang="en-GB"/>
              <a:t> GPS, self-driving cars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Entertainment and media</a:t>
            </a:r>
            <a:r>
              <a:rPr lang="en-GB"/>
              <a:t>: streaming devices, gaming consoles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E523F960-52FE-4B5E-A906-CD686A35E328}"/>
</file>

<file path=customXml/itemProps2.xml><?xml version="1.0" encoding="utf-8"?>
<ds:datastoreItem xmlns:ds="http://schemas.openxmlformats.org/officeDocument/2006/customXml" ds:itemID="{F1B4C643-4D0B-4C7C-AA40-9CFD8ADA8705}"/>
</file>

<file path=customXml/itemProps3.xml><?xml version="1.0" encoding="utf-8"?>
<ds:datastoreItem xmlns:ds="http://schemas.openxmlformats.org/officeDocument/2006/customXml" ds:itemID="{F29ED3E6-CDA0-47A4-BD6C-BE80A9DF7D7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